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Fira Sans Extra Condensed Medium"/>
      <p:regular r:id="rId32"/>
      <p:bold r:id="rId33"/>
      <p:italic r:id="rId34"/>
      <p:boldItalic r:id="rId35"/>
    </p:embeddedFont>
    <p:embeddedFont>
      <p:font typeface="Barlow Semi Condensed"/>
      <p:regular r:id="rId36"/>
      <p:bold r:id="rId37"/>
      <p:italic r:id="rId38"/>
      <p:boldItalic r:id="rId39"/>
    </p:embeddedFont>
    <p:embeddedFont>
      <p:font typeface="Oswald"/>
      <p:regular r:id="rId40"/>
      <p:bold r:id="rId41"/>
    </p:embeddedFont>
    <p:embeddedFont>
      <p:font typeface="Barlow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4.xml"/><Relationship Id="rId42" Type="http://schemas.openxmlformats.org/officeDocument/2006/relationships/font" Target="fonts/Barlow-regular.fntdata"/><Relationship Id="rId41" Type="http://schemas.openxmlformats.org/officeDocument/2006/relationships/font" Target="fonts/Oswald-bold.fntdata"/><Relationship Id="rId22" Type="http://schemas.openxmlformats.org/officeDocument/2006/relationships/slide" Target="slides/slide16.xml"/><Relationship Id="rId44" Type="http://schemas.openxmlformats.org/officeDocument/2006/relationships/font" Target="fonts/Barlow-italic.fntdata"/><Relationship Id="rId21" Type="http://schemas.openxmlformats.org/officeDocument/2006/relationships/slide" Target="slides/slide15.xml"/><Relationship Id="rId43" Type="http://schemas.openxmlformats.org/officeDocument/2006/relationships/font" Target="fonts/Barlow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Barlow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FiraSansExtraCondensedMedium-bold.fntdata"/><Relationship Id="rId10" Type="http://schemas.openxmlformats.org/officeDocument/2006/relationships/slide" Target="slides/slide4.xml"/><Relationship Id="rId32" Type="http://schemas.openxmlformats.org/officeDocument/2006/relationships/font" Target="fonts/FiraSansExtraCondensedMedium-regular.fntdata"/><Relationship Id="rId13" Type="http://schemas.openxmlformats.org/officeDocument/2006/relationships/slide" Target="slides/slide7.xml"/><Relationship Id="rId35" Type="http://schemas.openxmlformats.org/officeDocument/2006/relationships/font" Target="fonts/FiraSansExtraCondensed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FiraSansExtraCondensedMedium-italic.fntdata"/><Relationship Id="rId15" Type="http://schemas.openxmlformats.org/officeDocument/2006/relationships/slide" Target="slides/slide9.xml"/><Relationship Id="rId37" Type="http://schemas.openxmlformats.org/officeDocument/2006/relationships/font" Target="fonts/BarlowSemiCondensed-bold.fntdata"/><Relationship Id="rId14" Type="http://schemas.openxmlformats.org/officeDocument/2006/relationships/slide" Target="slides/slide8.xml"/><Relationship Id="rId36" Type="http://schemas.openxmlformats.org/officeDocument/2006/relationships/font" Target="fonts/BarlowSemiCondensed-regular.fntdata"/><Relationship Id="rId17" Type="http://schemas.openxmlformats.org/officeDocument/2006/relationships/slide" Target="slides/slide11.xml"/><Relationship Id="rId39" Type="http://schemas.openxmlformats.org/officeDocument/2006/relationships/font" Target="fonts/BarlowSemiCondensed-boldItalic.fntdata"/><Relationship Id="rId16" Type="http://schemas.openxmlformats.org/officeDocument/2006/relationships/slide" Target="slides/slide10.xml"/><Relationship Id="rId38" Type="http://schemas.openxmlformats.org/officeDocument/2006/relationships/font" Target="fonts/BarlowSemiCondensed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f85c9ada6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f85c9ada6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</a:t>
            </a:r>
            <a:r>
              <a:rPr lang="en"/>
              <a:t>everyone</a:t>
            </a:r>
            <a:r>
              <a:rPr lang="en"/>
              <a:t>, Our 5-people team is so excited to share out work (Topic). I’m xx, </a:t>
            </a:r>
            <a:r>
              <a:rPr lang="en">
                <a:solidFill>
                  <a:schemeClr val="dk1"/>
                </a:solidFill>
              </a:rPr>
              <a:t>I’m xx, I’m xx, ..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570554c7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570554c7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570554c7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570554c7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f85c9ada6_2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f85c9ada6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f81b7d628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f81b7d628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f81b7d628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f81b7d628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f85c9ada6_2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f85c9ada6_2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f85c9ada6_2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f85c9ada6_2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f81b7d628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f81b7d628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Re-engage with the inactive users → win them back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f85c9ada6_2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f85c9ada6_2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fb9b713b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fb9b713b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f85c9ada6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f85c9ada6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f85c9ada6_2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f85c9ada6_2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f85c9ada6_2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f85c9ada6_2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f85c9ada6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f85c9ada6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f85c9ada6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f85c9ada6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fb9b713b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fb9b713b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f85c9ada6_2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f85c9ada6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f81b7d62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f81b7d62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f85c9ada6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f85c9ada6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axis : 11 clusters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axis : 13 content topics.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Color : The darker colors, the lower the values.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Light / Medium/ Heavy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Aggregate the content variables grouping by subscriptionid to  sum them, and log them in order to get a normal distribution. The mean of log values in every clusters is THAT number.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f81b7d62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f81b7d62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633122" y="947757"/>
            <a:ext cx="42585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600"/>
              <a:buNone/>
              <a:defRPr sz="4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b="1" sz="5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b="1" sz="5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b="1" sz="5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b="1" sz="5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b="1" sz="5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b="1" sz="5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b="1" sz="5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b="1" sz="5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 rot="10800000">
            <a:off x="418601" y="2802801"/>
            <a:ext cx="3380100" cy="541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57" name="Google Shape;57;p14"/>
          <p:cNvSpPr/>
          <p:nvPr/>
        </p:nvSpPr>
        <p:spPr>
          <a:xfrm rot="10800000">
            <a:off x="519600" y="2693850"/>
            <a:ext cx="3380100" cy="54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633122" y="2787054"/>
            <a:ext cx="43521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Font typeface="Barlow Semi Condensed"/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3264228" y="173780"/>
            <a:ext cx="1931700" cy="5001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3046400" y="0"/>
            <a:ext cx="1931700" cy="517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62" name="Google Shape;62;p15"/>
          <p:cNvSpPr txBox="1"/>
          <p:nvPr>
            <p:ph type="ctrTitle"/>
          </p:nvPr>
        </p:nvSpPr>
        <p:spPr>
          <a:xfrm>
            <a:off x="-285200" y="775775"/>
            <a:ext cx="364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107500" y="1178488"/>
            <a:ext cx="3251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hasCustomPrompt="1" idx="2" type="title"/>
          </p:nvPr>
        </p:nvSpPr>
        <p:spPr>
          <a:xfrm>
            <a:off x="2628110" y="87208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None/>
              <a:defRPr sz="5400">
                <a:solidFill>
                  <a:srgbClr val="F4F2F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5"/>
          <p:cNvSpPr txBox="1"/>
          <p:nvPr>
            <p:ph hasCustomPrompt="1" idx="3" type="title"/>
          </p:nvPr>
        </p:nvSpPr>
        <p:spPr>
          <a:xfrm>
            <a:off x="2629784" y="2377496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None/>
              <a:defRPr sz="5400">
                <a:solidFill>
                  <a:srgbClr val="F4F2F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 txBox="1"/>
          <p:nvPr>
            <p:ph hasCustomPrompt="1" idx="4" type="title"/>
          </p:nvPr>
        </p:nvSpPr>
        <p:spPr>
          <a:xfrm>
            <a:off x="2630023" y="162198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None/>
              <a:defRPr sz="5400">
                <a:solidFill>
                  <a:srgbClr val="F4F2F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/>
          <p:nvPr>
            <p:ph idx="5" type="ctrTitle"/>
          </p:nvPr>
        </p:nvSpPr>
        <p:spPr>
          <a:xfrm>
            <a:off x="5180225" y="3610150"/>
            <a:ext cx="34407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hasCustomPrompt="1" idx="6" type="title"/>
          </p:nvPr>
        </p:nvSpPr>
        <p:spPr>
          <a:xfrm>
            <a:off x="2630023" y="314337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None/>
              <a:defRPr sz="5400">
                <a:solidFill>
                  <a:srgbClr val="F4F2F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hasCustomPrompt="1" idx="7" type="title"/>
          </p:nvPr>
        </p:nvSpPr>
        <p:spPr>
          <a:xfrm>
            <a:off x="2628122" y="385951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None/>
              <a:defRPr sz="5400">
                <a:solidFill>
                  <a:srgbClr val="F4F2F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5"/>
          <p:cNvSpPr txBox="1"/>
          <p:nvPr>
            <p:ph idx="8" type="ctrTitle"/>
          </p:nvPr>
        </p:nvSpPr>
        <p:spPr>
          <a:xfrm>
            <a:off x="-285200" y="1503615"/>
            <a:ext cx="364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9" type="subTitle"/>
          </p:nvPr>
        </p:nvSpPr>
        <p:spPr>
          <a:xfrm>
            <a:off x="107500" y="1906328"/>
            <a:ext cx="3251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3" type="ctrTitle"/>
          </p:nvPr>
        </p:nvSpPr>
        <p:spPr>
          <a:xfrm>
            <a:off x="-285200" y="2251374"/>
            <a:ext cx="364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4" type="subTitle"/>
          </p:nvPr>
        </p:nvSpPr>
        <p:spPr>
          <a:xfrm>
            <a:off x="107500" y="2654086"/>
            <a:ext cx="3251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15" type="ctrTitle"/>
          </p:nvPr>
        </p:nvSpPr>
        <p:spPr>
          <a:xfrm>
            <a:off x="-285200" y="2987334"/>
            <a:ext cx="364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6" type="subTitle"/>
          </p:nvPr>
        </p:nvSpPr>
        <p:spPr>
          <a:xfrm>
            <a:off x="107500" y="3390046"/>
            <a:ext cx="3251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7" type="ctrTitle"/>
          </p:nvPr>
        </p:nvSpPr>
        <p:spPr>
          <a:xfrm>
            <a:off x="-285200" y="3739112"/>
            <a:ext cx="364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8" type="subTitle"/>
          </p:nvPr>
        </p:nvSpPr>
        <p:spPr>
          <a:xfrm>
            <a:off x="107500" y="4141824"/>
            <a:ext cx="3251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8" name="Google Shape;78;p15"/>
          <p:cNvSpPr/>
          <p:nvPr/>
        </p:nvSpPr>
        <p:spPr>
          <a:xfrm>
            <a:off x="8647413" y="-80266"/>
            <a:ext cx="234300" cy="3639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8713975" y="0"/>
            <a:ext cx="2343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5536980" y="1486682"/>
            <a:ext cx="3452400" cy="3502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5691575" y="1641275"/>
            <a:ext cx="34524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84" name="Google Shape;84;p16"/>
          <p:cNvSpPr txBox="1"/>
          <p:nvPr>
            <p:ph hasCustomPrompt="1" type="title"/>
          </p:nvPr>
        </p:nvSpPr>
        <p:spPr>
          <a:xfrm flipH="1">
            <a:off x="5462473" y="2485300"/>
            <a:ext cx="45834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5000"/>
              <a:buNone/>
              <a:defRPr sz="15000">
                <a:solidFill>
                  <a:srgbClr val="F4F2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6"/>
          <p:cNvSpPr txBox="1"/>
          <p:nvPr>
            <p:ph idx="2" type="ctrTitle"/>
          </p:nvPr>
        </p:nvSpPr>
        <p:spPr>
          <a:xfrm flipH="1">
            <a:off x="-119482" y="3291434"/>
            <a:ext cx="74100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105400" y="1746675"/>
            <a:ext cx="5368200" cy="27573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8647413" y="-80266"/>
            <a:ext cx="234300" cy="3639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8713975" y="0"/>
            <a:ext cx="2343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0" y="1852075"/>
            <a:ext cx="5368200" cy="2757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92" name="Google Shape;92;p17"/>
          <p:cNvSpPr txBox="1"/>
          <p:nvPr>
            <p:ph type="ctrTitle"/>
          </p:nvPr>
        </p:nvSpPr>
        <p:spPr>
          <a:xfrm>
            <a:off x="715025" y="1369653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>
                <a:solidFill>
                  <a:srgbClr val="F4F2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715025" y="3307379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8647413" y="-80266"/>
            <a:ext cx="234300" cy="3639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8713975" y="0"/>
            <a:ext cx="2343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 txBox="1"/>
          <p:nvPr>
            <p:ph type="ctrTitle"/>
          </p:nvPr>
        </p:nvSpPr>
        <p:spPr>
          <a:xfrm>
            <a:off x="895675" y="976850"/>
            <a:ext cx="2298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181425" y="1486682"/>
            <a:ext cx="3452400" cy="3502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-8280" y="1641275"/>
            <a:ext cx="34524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02" name="Google Shape;102;p19"/>
          <p:cNvSpPr txBox="1"/>
          <p:nvPr>
            <p:ph hasCustomPrompt="1" type="title"/>
          </p:nvPr>
        </p:nvSpPr>
        <p:spPr>
          <a:xfrm flipH="1">
            <a:off x="-935485" y="2485300"/>
            <a:ext cx="45834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5000"/>
              <a:buNone/>
              <a:defRPr sz="15000">
                <a:solidFill>
                  <a:srgbClr val="F4F2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9"/>
          <p:cNvSpPr txBox="1"/>
          <p:nvPr>
            <p:ph idx="2" type="ctrTitle"/>
          </p:nvPr>
        </p:nvSpPr>
        <p:spPr>
          <a:xfrm flipH="1">
            <a:off x="1207314" y="3291434"/>
            <a:ext cx="74100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1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5529125" y="197582"/>
            <a:ext cx="3452400" cy="3502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5721395" y="-10050"/>
            <a:ext cx="34524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07" name="Google Shape;107;p20"/>
          <p:cNvSpPr txBox="1"/>
          <p:nvPr>
            <p:ph hasCustomPrompt="1" type="title"/>
          </p:nvPr>
        </p:nvSpPr>
        <p:spPr>
          <a:xfrm flipH="1">
            <a:off x="4082940" y="833975"/>
            <a:ext cx="45834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5000"/>
              <a:buNone/>
              <a:defRPr sz="15000">
                <a:solidFill>
                  <a:srgbClr val="F4F2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0"/>
          <p:cNvSpPr txBox="1"/>
          <p:nvPr>
            <p:ph idx="2" type="ctrTitle"/>
          </p:nvPr>
        </p:nvSpPr>
        <p:spPr>
          <a:xfrm flipH="1">
            <a:off x="689064" y="1640109"/>
            <a:ext cx="74100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+ text">
  <p:cSld name="CUSTOM_2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/>
          <p:nvPr/>
        </p:nvSpPr>
        <p:spPr>
          <a:xfrm>
            <a:off x="3507625" y="1991501"/>
            <a:ext cx="2919000" cy="609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/>
          <p:nvPr/>
        </p:nvSpPr>
        <p:spPr>
          <a:xfrm>
            <a:off x="8647413" y="-80266"/>
            <a:ext cx="234300" cy="3639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8713975" y="0"/>
            <a:ext cx="2343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1"/>
          <p:cNvSpPr/>
          <p:nvPr/>
        </p:nvSpPr>
        <p:spPr>
          <a:xfrm>
            <a:off x="3591950" y="2075825"/>
            <a:ext cx="2919000" cy="60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 txBox="1"/>
          <p:nvPr>
            <p:ph type="ctrTitle"/>
          </p:nvPr>
        </p:nvSpPr>
        <p:spPr>
          <a:xfrm>
            <a:off x="3484638" y="1968118"/>
            <a:ext cx="34407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775050" y="3047310"/>
            <a:ext cx="3251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2" type="ctrTitle"/>
          </p:nvPr>
        </p:nvSpPr>
        <p:spPr>
          <a:xfrm>
            <a:off x="895675" y="976850"/>
            <a:ext cx="6003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2">
  <p:cSld name="CUSTOM_21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4905925" y="1346876"/>
            <a:ext cx="2919000" cy="609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8647413" y="-80266"/>
            <a:ext cx="234300" cy="3639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21" name="Google Shape;121;p22"/>
          <p:cNvSpPr/>
          <p:nvPr/>
        </p:nvSpPr>
        <p:spPr>
          <a:xfrm>
            <a:off x="8713975" y="0"/>
            <a:ext cx="2343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4990250" y="1431200"/>
            <a:ext cx="2919000" cy="60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idx="1" type="subTitle"/>
          </p:nvPr>
        </p:nvSpPr>
        <p:spPr>
          <a:xfrm>
            <a:off x="5144673" y="2088650"/>
            <a:ext cx="2680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type="ctrTitle"/>
          </p:nvPr>
        </p:nvSpPr>
        <p:spPr>
          <a:xfrm>
            <a:off x="895675" y="976850"/>
            <a:ext cx="3510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22"/>
          <p:cNvSpPr txBox="1"/>
          <p:nvPr>
            <p:ph idx="2" type="ctrTitle"/>
          </p:nvPr>
        </p:nvSpPr>
        <p:spPr>
          <a:xfrm>
            <a:off x="5026303" y="1418958"/>
            <a:ext cx="34407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2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1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/>
          <p:nvPr/>
        </p:nvSpPr>
        <p:spPr>
          <a:xfrm>
            <a:off x="8647413" y="-80266"/>
            <a:ext cx="234300" cy="3639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29" name="Google Shape;129;p23"/>
          <p:cNvSpPr/>
          <p:nvPr/>
        </p:nvSpPr>
        <p:spPr>
          <a:xfrm>
            <a:off x="8713975" y="0"/>
            <a:ext cx="2343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3"/>
          <p:cNvSpPr txBox="1"/>
          <p:nvPr>
            <p:ph type="ctrTitle"/>
          </p:nvPr>
        </p:nvSpPr>
        <p:spPr>
          <a:xfrm>
            <a:off x="895675" y="604400"/>
            <a:ext cx="24762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23"/>
          <p:cNvSpPr/>
          <p:nvPr/>
        </p:nvSpPr>
        <p:spPr>
          <a:xfrm>
            <a:off x="3780075" y="940702"/>
            <a:ext cx="2919000" cy="609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/>
          <p:nvPr/>
        </p:nvSpPr>
        <p:spPr>
          <a:xfrm>
            <a:off x="3864400" y="1025026"/>
            <a:ext cx="2919000" cy="60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 txBox="1"/>
          <p:nvPr>
            <p:ph idx="2" type="ctrTitle"/>
          </p:nvPr>
        </p:nvSpPr>
        <p:spPr>
          <a:xfrm>
            <a:off x="4037076" y="852500"/>
            <a:ext cx="2848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2819075" y="1634936"/>
            <a:ext cx="3251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6" name="Google Shape;136;p23"/>
          <p:cNvSpPr/>
          <p:nvPr/>
        </p:nvSpPr>
        <p:spPr>
          <a:xfrm flipH="1">
            <a:off x="2444912" y="3090345"/>
            <a:ext cx="2919000" cy="609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/>
          <p:nvPr/>
        </p:nvSpPr>
        <p:spPr>
          <a:xfrm flipH="1">
            <a:off x="2360587" y="3174668"/>
            <a:ext cx="2919000" cy="60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>
            <p:ph idx="3" type="ctrTitle"/>
          </p:nvPr>
        </p:nvSpPr>
        <p:spPr>
          <a:xfrm flipH="1">
            <a:off x="2264833" y="3002125"/>
            <a:ext cx="281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4" type="subTitle"/>
          </p:nvPr>
        </p:nvSpPr>
        <p:spPr>
          <a:xfrm flipH="1">
            <a:off x="3073512" y="3784578"/>
            <a:ext cx="3251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24">
          <p15:clr>
            <a:srgbClr val="FA7B17"/>
          </p15:clr>
        </p15:guide>
        <p15:guide id="2" orient="horz" pos="869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>
            <a:off x="181425" y="209032"/>
            <a:ext cx="3452400" cy="3502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42" name="Google Shape;142;p24"/>
          <p:cNvSpPr/>
          <p:nvPr/>
        </p:nvSpPr>
        <p:spPr>
          <a:xfrm>
            <a:off x="-8280" y="-18375"/>
            <a:ext cx="34524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43" name="Google Shape;143;p24"/>
          <p:cNvSpPr txBox="1"/>
          <p:nvPr>
            <p:ph hasCustomPrompt="1" type="title"/>
          </p:nvPr>
        </p:nvSpPr>
        <p:spPr>
          <a:xfrm flipH="1">
            <a:off x="-935485" y="825650"/>
            <a:ext cx="45834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5000"/>
              <a:buNone/>
              <a:defRPr sz="15000">
                <a:solidFill>
                  <a:srgbClr val="F4F2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24"/>
          <p:cNvSpPr txBox="1"/>
          <p:nvPr>
            <p:ph idx="2" type="ctrTitle"/>
          </p:nvPr>
        </p:nvSpPr>
        <p:spPr>
          <a:xfrm flipH="1">
            <a:off x="399239" y="1631784"/>
            <a:ext cx="74100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2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ctrTitle"/>
          </p:nvPr>
        </p:nvSpPr>
        <p:spPr>
          <a:xfrm>
            <a:off x="895675" y="604400"/>
            <a:ext cx="24762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" name="Google Shape;147;p25"/>
          <p:cNvSpPr txBox="1"/>
          <p:nvPr>
            <p:ph idx="1" type="subTitle"/>
          </p:nvPr>
        </p:nvSpPr>
        <p:spPr>
          <a:xfrm flipH="1">
            <a:off x="4942175" y="3649950"/>
            <a:ext cx="1742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2" type="subTitle"/>
          </p:nvPr>
        </p:nvSpPr>
        <p:spPr>
          <a:xfrm flipH="1">
            <a:off x="4593174" y="3248224"/>
            <a:ext cx="2440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3" type="subTitle"/>
          </p:nvPr>
        </p:nvSpPr>
        <p:spPr>
          <a:xfrm flipH="1">
            <a:off x="4942175" y="1270238"/>
            <a:ext cx="1742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4" type="subTitle"/>
          </p:nvPr>
        </p:nvSpPr>
        <p:spPr>
          <a:xfrm flipH="1">
            <a:off x="4593174" y="868512"/>
            <a:ext cx="2440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5" type="subTitle"/>
          </p:nvPr>
        </p:nvSpPr>
        <p:spPr>
          <a:xfrm flipH="1">
            <a:off x="2531800" y="3649950"/>
            <a:ext cx="1742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6" type="subTitle"/>
          </p:nvPr>
        </p:nvSpPr>
        <p:spPr>
          <a:xfrm flipH="1">
            <a:off x="2182799" y="3248224"/>
            <a:ext cx="2440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7" type="subTitle"/>
          </p:nvPr>
        </p:nvSpPr>
        <p:spPr>
          <a:xfrm flipH="1">
            <a:off x="2531800" y="1270238"/>
            <a:ext cx="1742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8" type="subTitle"/>
          </p:nvPr>
        </p:nvSpPr>
        <p:spPr>
          <a:xfrm flipH="1">
            <a:off x="2182799" y="868512"/>
            <a:ext cx="2440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b="1" sz="1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2_2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1" type="blank">
  <p:cSld name="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4F2F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b="1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b="1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b="1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b="1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b="1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b="1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b="1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b="1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b="1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/>
          <p:nvPr/>
        </p:nvSpPr>
        <p:spPr>
          <a:xfrm rot="10800000">
            <a:off x="420626" y="2806087"/>
            <a:ext cx="3380100" cy="541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162" name="Google Shape;162;p28"/>
          <p:cNvSpPr/>
          <p:nvPr/>
        </p:nvSpPr>
        <p:spPr>
          <a:xfrm rot="10800000">
            <a:off x="521750" y="1237900"/>
            <a:ext cx="3639900" cy="200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8"/>
          <p:cNvSpPr txBox="1"/>
          <p:nvPr>
            <p:ph type="ctrTitle"/>
          </p:nvPr>
        </p:nvSpPr>
        <p:spPr>
          <a:xfrm>
            <a:off x="597947" y="1095832"/>
            <a:ext cx="42585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</a:rPr>
              <a:t>Cluster Analysis for</a:t>
            </a:r>
            <a:endParaRPr sz="2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Newsletter Personalization</a:t>
            </a:r>
            <a:endParaRPr sz="2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8"/>
          <p:cNvSpPr txBox="1"/>
          <p:nvPr>
            <p:ph type="ctrTitle"/>
          </p:nvPr>
        </p:nvSpPr>
        <p:spPr>
          <a:xfrm>
            <a:off x="597950" y="2345250"/>
            <a:ext cx="48516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Team: </a:t>
            </a:r>
            <a:r>
              <a:rPr b="0" lang="en" sz="1000">
                <a:solidFill>
                  <a:srgbClr val="000000"/>
                </a:solidFill>
              </a:rPr>
              <a:t>Kelly Zhao, Ray Liu, David Chen, </a:t>
            </a:r>
            <a:endParaRPr b="0"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000000"/>
                </a:solidFill>
              </a:rPr>
              <a:t>De Lu, Lily Chou  </a:t>
            </a:r>
            <a:endParaRPr b="0" sz="1000">
              <a:solidFill>
                <a:srgbClr val="000000"/>
              </a:solidFill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400" y="138375"/>
            <a:ext cx="2992101" cy="3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600" y="474300"/>
            <a:ext cx="5234375" cy="46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7"/>
          <p:cNvSpPr txBox="1"/>
          <p:nvPr>
            <p:ph idx="4294967295" type="ctrTitle"/>
          </p:nvPr>
        </p:nvSpPr>
        <p:spPr>
          <a:xfrm>
            <a:off x="133350" y="68475"/>
            <a:ext cx="3901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7372F"/>
                </a:solidFill>
              </a:rPr>
              <a:t>Deep Dive into “Sports”</a:t>
            </a:r>
            <a:endParaRPr sz="2000">
              <a:solidFill>
                <a:srgbClr val="C7372F"/>
              </a:solidFill>
            </a:endParaRPr>
          </a:p>
        </p:txBody>
      </p:sp>
      <p:sp>
        <p:nvSpPr>
          <p:cNvPr id="276" name="Google Shape;276;p37"/>
          <p:cNvSpPr txBox="1"/>
          <p:nvPr/>
        </p:nvSpPr>
        <p:spPr>
          <a:xfrm>
            <a:off x="118275" y="1558125"/>
            <a:ext cx="371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.52% almost inactive/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basketball+columnists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37"/>
          <p:cNvSpPr txBox="1"/>
          <p:nvPr/>
        </p:nvSpPr>
        <p:spPr>
          <a:xfrm>
            <a:off x="118275" y="2000300"/>
            <a:ext cx="371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.46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active /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49ers lovers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118275" y="2442475"/>
            <a:ext cx="371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.11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medium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active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/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broad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interest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118275" y="2884650"/>
            <a:ext cx="371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.57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active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/ baseball 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118275" y="3326825"/>
            <a:ext cx="371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.94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active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/ local news + politics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118275" y="3873325"/>
            <a:ext cx="371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.13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active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/ giant (baseball) lovers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118275" y="666950"/>
            <a:ext cx="371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71.36% inactive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37"/>
          <p:cNvSpPr txBox="1"/>
          <p:nvPr/>
        </p:nvSpPr>
        <p:spPr>
          <a:xfrm>
            <a:off x="118275" y="1109125"/>
            <a:ext cx="371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1.91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Inactive /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board interest 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825" y="164200"/>
            <a:ext cx="4236425" cy="48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8"/>
          <p:cNvSpPr txBox="1"/>
          <p:nvPr>
            <p:ph idx="4294967295" type="ctrTitle"/>
          </p:nvPr>
        </p:nvSpPr>
        <p:spPr>
          <a:xfrm>
            <a:off x="133352" y="68475"/>
            <a:ext cx="3351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7372F"/>
                </a:solidFill>
              </a:rPr>
              <a:t>Deep Dive into “Food”</a:t>
            </a:r>
            <a:endParaRPr sz="2000">
              <a:solidFill>
                <a:srgbClr val="C7372F"/>
              </a:solidFill>
            </a:endParaRPr>
          </a:p>
        </p:txBody>
      </p:sp>
      <p:sp>
        <p:nvSpPr>
          <p:cNvPr id="290" name="Google Shape;290;p38"/>
          <p:cNvSpPr txBox="1"/>
          <p:nvPr/>
        </p:nvSpPr>
        <p:spPr>
          <a:xfrm>
            <a:off x="118275" y="2000300"/>
            <a:ext cx="371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.56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active /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restaurant explorers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118275" y="2769050"/>
            <a:ext cx="371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12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.95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medium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active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/ restaurants only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118275" y="3537800"/>
            <a:ext cx="37161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.32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active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/ food expert -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 kind &amp; cook themselves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118275" y="666950"/>
            <a:ext cx="371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69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.04% inactive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38"/>
          <p:cNvSpPr txBox="1"/>
          <p:nvPr/>
        </p:nvSpPr>
        <p:spPr>
          <a:xfrm>
            <a:off x="118275" y="1333625"/>
            <a:ext cx="371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.13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active /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alcohol lover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 flipH="1">
            <a:off x="-935485" y="825650"/>
            <a:ext cx="45834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0" name="Google Shape;300;p39"/>
          <p:cNvSpPr txBox="1"/>
          <p:nvPr>
            <p:ph idx="2" type="ctrTitle"/>
          </p:nvPr>
        </p:nvSpPr>
        <p:spPr>
          <a:xfrm flipH="1">
            <a:off x="399239" y="1860384"/>
            <a:ext cx="74100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HIGHER LEVEL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SUMMARY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/>
        </p:nvSpPr>
        <p:spPr>
          <a:xfrm>
            <a:off x="2508075" y="68475"/>
            <a:ext cx="194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Month-Loyalty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40"/>
          <p:cNvSpPr txBox="1"/>
          <p:nvPr/>
        </p:nvSpPr>
        <p:spPr>
          <a:xfrm>
            <a:off x="2508075" y="4705575"/>
            <a:ext cx="194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Time per page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40"/>
          <p:cNvSpPr txBox="1"/>
          <p:nvPr>
            <p:ph idx="4294967295" type="ctrTitle"/>
          </p:nvPr>
        </p:nvSpPr>
        <p:spPr>
          <a:xfrm>
            <a:off x="-19050" y="68475"/>
            <a:ext cx="2284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Higher Level Summary Variables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4980325" y="68475"/>
            <a:ext cx="158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Time(Sum)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40"/>
          <p:cNvSpPr txBox="1"/>
          <p:nvPr/>
        </p:nvSpPr>
        <p:spPr>
          <a:xfrm>
            <a:off x="4620900" y="4705575"/>
            <a:ext cx="228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Reading Day Number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40"/>
          <p:cNvSpPr txBox="1"/>
          <p:nvPr/>
        </p:nvSpPr>
        <p:spPr>
          <a:xfrm>
            <a:off x="7002925" y="68475"/>
            <a:ext cx="194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Pagesviews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7002925" y="4705575"/>
            <a:ext cx="194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Session Number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850" y="506400"/>
            <a:ext cx="6544404" cy="4122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40"/>
          <p:cNvGrpSpPr/>
          <p:nvPr/>
        </p:nvGrpSpPr>
        <p:grpSpPr>
          <a:xfrm>
            <a:off x="75356" y="1177638"/>
            <a:ext cx="2648702" cy="3855275"/>
            <a:chOff x="-608175" y="2954938"/>
            <a:chExt cx="3931575" cy="3855275"/>
          </a:xfrm>
        </p:grpSpPr>
        <p:sp>
          <p:nvSpPr>
            <p:cNvPr id="314" name="Google Shape;314;p40"/>
            <p:cNvSpPr txBox="1"/>
            <p:nvPr/>
          </p:nvSpPr>
          <p:spPr>
            <a:xfrm>
              <a:off x="-601800" y="2954938"/>
              <a:ext cx="37161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not very active 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 sports only</a:t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5" name="Google Shape;315;p40"/>
            <p:cNvSpPr txBox="1"/>
            <p:nvPr/>
          </p:nvSpPr>
          <p:spPr>
            <a:xfrm>
              <a:off x="-601800" y="3226313"/>
              <a:ext cx="39252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active 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chronicle vault, news, business </a:t>
              </a:r>
              <a:endParaRPr sz="11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6" name="Google Shape;316;p40"/>
            <p:cNvSpPr txBox="1"/>
            <p:nvPr/>
          </p:nvSpPr>
          <p:spPr>
            <a:xfrm>
              <a:off x="-601800" y="3637288"/>
              <a:ext cx="3716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 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inactive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1" sz="11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7" name="Google Shape;317;p40"/>
            <p:cNvSpPr txBox="1"/>
            <p:nvPr/>
          </p:nvSpPr>
          <p:spPr>
            <a:xfrm>
              <a:off x="-601800" y="3885488"/>
              <a:ext cx="3716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highly active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/ news, business, sports, food</a:t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8" name="Google Shape;318;p40"/>
            <p:cNvSpPr txBox="1"/>
            <p:nvPr/>
          </p:nvSpPr>
          <p:spPr>
            <a:xfrm>
              <a:off x="-601800" y="4284463"/>
              <a:ext cx="3716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medium active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/ trivia, news, business</a:t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9" name="Google Shape;319;p40"/>
            <p:cNvSpPr txBox="1"/>
            <p:nvPr/>
          </p:nvSpPr>
          <p:spPr>
            <a:xfrm>
              <a:off x="-601800" y="4697063"/>
              <a:ext cx="3716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medium active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/ news, business, Food</a:t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0" name="Google Shape;320;p40"/>
            <p:cNvSpPr txBox="1"/>
            <p:nvPr/>
          </p:nvSpPr>
          <p:spPr>
            <a:xfrm>
              <a:off x="-601800" y="5098463"/>
              <a:ext cx="3716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 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light reader 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 food only </a:t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1" name="Google Shape;321;p40"/>
            <p:cNvSpPr txBox="1"/>
            <p:nvPr/>
          </p:nvSpPr>
          <p:spPr>
            <a:xfrm>
              <a:off x="-601800" y="5423663"/>
              <a:ext cx="3716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 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inactive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/  ion only </a:t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2" name="Google Shape;322;p40"/>
            <p:cNvSpPr txBox="1"/>
            <p:nvPr/>
          </p:nvSpPr>
          <p:spPr>
            <a:xfrm>
              <a:off x="-601800" y="5710763"/>
              <a:ext cx="3716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active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/  news, business, sports, food</a:t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3" name="Google Shape;323;p40"/>
            <p:cNvSpPr txBox="1"/>
            <p:nvPr/>
          </p:nvSpPr>
          <p:spPr>
            <a:xfrm>
              <a:off x="-601800" y="6074063"/>
              <a:ext cx="3716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not very active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/  news, business </a:t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4" name="Google Shape;324;p40"/>
            <p:cNvSpPr txBox="1"/>
            <p:nvPr/>
          </p:nvSpPr>
          <p:spPr>
            <a:xfrm>
              <a:off x="-608175" y="6485013"/>
              <a:ext cx="3716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inactive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/  ion only </a:t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/>
        </p:nvSpPr>
        <p:spPr>
          <a:xfrm>
            <a:off x="2543675" y="0"/>
            <a:ext cx="194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Device - Mobile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41"/>
          <p:cNvSpPr txBox="1"/>
          <p:nvPr/>
        </p:nvSpPr>
        <p:spPr>
          <a:xfrm>
            <a:off x="3000875" y="4637100"/>
            <a:ext cx="194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Ad block = 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41"/>
          <p:cNvSpPr txBox="1"/>
          <p:nvPr/>
        </p:nvSpPr>
        <p:spPr>
          <a:xfrm>
            <a:off x="4697100" y="-7725"/>
            <a:ext cx="194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Device - Desktop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4947275" y="4629375"/>
            <a:ext cx="184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Ad block = 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6926725" y="-7725"/>
            <a:ext cx="194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Device- Tablet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6699325" y="4629375"/>
            <a:ext cx="240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 response to Ad block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41"/>
          <p:cNvSpPr txBox="1"/>
          <p:nvPr>
            <p:ph idx="4294967295" type="ctrTitle"/>
          </p:nvPr>
        </p:nvSpPr>
        <p:spPr>
          <a:xfrm>
            <a:off x="-19050" y="68475"/>
            <a:ext cx="2402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Higher Level Summary Variables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336" name="Google Shape;3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750" y="506400"/>
            <a:ext cx="6455851" cy="39222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41"/>
          <p:cNvGrpSpPr/>
          <p:nvPr/>
        </p:nvGrpSpPr>
        <p:grpSpPr>
          <a:xfrm>
            <a:off x="75356" y="1177638"/>
            <a:ext cx="2648702" cy="3855275"/>
            <a:chOff x="-608175" y="2954938"/>
            <a:chExt cx="3931575" cy="3855275"/>
          </a:xfrm>
        </p:grpSpPr>
        <p:sp>
          <p:nvSpPr>
            <p:cNvPr id="338" name="Google Shape;338;p41"/>
            <p:cNvSpPr txBox="1"/>
            <p:nvPr/>
          </p:nvSpPr>
          <p:spPr>
            <a:xfrm>
              <a:off x="-601800" y="2954938"/>
              <a:ext cx="37161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not very active 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 sports only</a:t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9" name="Google Shape;339;p41"/>
            <p:cNvSpPr txBox="1"/>
            <p:nvPr/>
          </p:nvSpPr>
          <p:spPr>
            <a:xfrm>
              <a:off x="-601800" y="3226313"/>
              <a:ext cx="39252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active 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chronicle vault, news, business </a:t>
              </a:r>
              <a:endParaRPr sz="11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0" name="Google Shape;340;p41"/>
            <p:cNvSpPr txBox="1"/>
            <p:nvPr/>
          </p:nvSpPr>
          <p:spPr>
            <a:xfrm>
              <a:off x="-601800" y="3637288"/>
              <a:ext cx="3716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 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inactive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1" sz="11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1" name="Google Shape;341;p41"/>
            <p:cNvSpPr txBox="1"/>
            <p:nvPr/>
          </p:nvSpPr>
          <p:spPr>
            <a:xfrm>
              <a:off x="-601800" y="3885488"/>
              <a:ext cx="3716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highly active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/ news, business, sports, food</a:t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2" name="Google Shape;342;p41"/>
            <p:cNvSpPr txBox="1"/>
            <p:nvPr/>
          </p:nvSpPr>
          <p:spPr>
            <a:xfrm>
              <a:off x="-601800" y="4284463"/>
              <a:ext cx="3716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medium active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/ trivia, news, business</a:t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3" name="Google Shape;343;p41"/>
            <p:cNvSpPr txBox="1"/>
            <p:nvPr/>
          </p:nvSpPr>
          <p:spPr>
            <a:xfrm>
              <a:off x="-601800" y="4697063"/>
              <a:ext cx="3716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medium active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/ news, business, Food</a:t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4" name="Google Shape;344;p41"/>
            <p:cNvSpPr txBox="1"/>
            <p:nvPr/>
          </p:nvSpPr>
          <p:spPr>
            <a:xfrm>
              <a:off x="-601800" y="5098463"/>
              <a:ext cx="3716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 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light reader 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 food only </a:t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5" name="Google Shape;345;p41"/>
            <p:cNvSpPr txBox="1"/>
            <p:nvPr/>
          </p:nvSpPr>
          <p:spPr>
            <a:xfrm>
              <a:off x="-601800" y="5423663"/>
              <a:ext cx="3716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 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inactive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/  ion only </a:t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6" name="Google Shape;346;p41"/>
            <p:cNvSpPr txBox="1"/>
            <p:nvPr/>
          </p:nvSpPr>
          <p:spPr>
            <a:xfrm>
              <a:off x="-601800" y="5710763"/>
              <a:ext cx="3716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 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active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/  news, business, sports, food</a:t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7" name="Google Shape;347;p41"/>
            <p:cNvSpPr txBox="1"/>
            <p:nvPr/>
          </p:nvSpPr>
          <p:spPr>
            <a:xfrm>
              <a:off x="-601800" y="6074063"/>
              <a:ext cx="3716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not very active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/  news, business </a:t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8" name="Google Shape;348;p41"/>
            <p:cNvSpPr txBox="1"/>
            <p:nvPr/>
          </p:nvSpPr>
          <p:spPr>
            <a:xfrm>
              <a:off x="-608175" y="6485013"/>
              <a:ext cx="3716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</a:t>
              </a: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inactive</a:t>
              </a:r>
              <a:r>
                <a:rPr b="1"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/  ion only </a:t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/>
          <p:nvPr>
            <p:ph type="title"/>
          </p:nvPr>
        </p:nvSpPr>
        <p:spPr>
          <a:xfrm flipH="1">
            <a:off x="4082940" y="833975"/>
            <a:ext cx="45834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4" name="Google Shape;354;p42"/>
          <p:cNvSpPr txBox="1"/>
          <p:nvPr>
            <p:ph idx="2" type="ctrTitle"/>
          </p:nvPr>
        </p:nvSpPr>
        <p:spPr>
          <a:xfrm flipH="1">
            <a:off x="1692914" y="2079859"/>
            <a:ext cx="74100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RECOMMENDATION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/>
        </p:nvSpPr>
        <p:spPr>
          <a:xfrm>
            <a:off x="3545825" y="1477415"/>
            <a:ext cx="3206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“</a:t>
            </a:r>
            <a:r>
              <a:rPr lang="en" sz="1000"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Neptune is the farthest planet from the Sun and the fourth-largest in our Solar System!”</a:t>
            </a:r>
            <a:endParaRPr sz="1000">
              <a:solidFill>
                <a:srgbClr val="F4F2F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60" name="Google Shape;360;p43"/>
          <p:cNvSpPr txBox="1"/>
          <p:nvPr/>
        </p:nvSpPr>
        <p:spPr>
          <a:xfrm flipH="1">
            <a:off x="3546300" y="1408739"/>
            <a:ext cx="32067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F2F2"/>
                </a:solidFill>
                <a:latin typeface="Oswald"/>
                <a:ea typeface="Oswald"/>
                <a:cs typeface="Oswald"/>
                <a:sym typeface="Oswald"/>
              </a:rPr>
              <a:t>LAURA PATTERSON</a:t>
            </a:r>
            <a:endParaRPr>
              <a:solidFill>
                <a:srgbClr val="F4F2F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1" name="Google Shape;361;p43"/>
          <p:cNvSpPr txBox="1"/>
          <p:nvPr>
            <p:ph idx="12" type="sldNum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Google Shape;3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325" y="1401225"/>
            <a:ext cx="4801250" cy="280441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3"/>
          <p:cNvSpPr txBox="1"/>
          <p:nvPr>
            <p:ph type="ctrTitle"/>
          </p:nvPr>
        </p:nvSpPr>
        <p:spPr>
          <a:xfrm>
            <a:off x="133350" y="139250"/>
            <a:ext cx="4113300" cy="6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Personalization </a:t>
            </a:r>
            <a:endParaRPr sz="2000">
              <a:solidFill>
                <a:srgbClr val="C7372F"/>
              </a:solidFill>
            </a:endParaRPr>
          </a:p>
        </p:txBody>
      </p:sp>
      <p:sp>
        <p:nvSpPr>
          <p:cNvPr id="364" name="Google Shape;364;p43"/>
          <p:cNvSpPr txBox="1"/>
          <p:nvPr/>
        </p:nvSpPr>
        <p:spPr>
          <a:xfrm>
            <a:off x="133350" y="1408750"/>
            <a:ext cx="3701100" cy="1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Deliver p</a:t>
            </a:r>
            <a:r>
              <a:rPr lang="en" sz="16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ersonalized </a:t>
            </a:r>
            <a:r>
              <a:rPr lang="en" sz="16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newsletter based on </a:t>
            </a:r>
            <a:r>
              <a:rPr b="1" lang="en" sz="16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general category </a:t>
            </a:r>
            <a:r>
              <a:rPr b="1" lang="en" sz="16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interest</a:t>
            </a:r>
            <a:r>
              <a:rPr b="1" lang="en" sz="16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&amp; </a:t>
            </a:r>
            <a:r>
              <a:rPr b="1" lang="en" sz="16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subcategories </a:t>
            </a:r>
            <a:r>
              <a:rPr lang="en" sz="16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(News/Sports/Food) 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43"/>
          <p:cNvSpPr txBox="1"/>
          <p:nvPr/>
        </p:nvSpPr>
        <p:spPr>
          <a:xfrm>
            <a:off x="3679325" y="1011300"/>
            <a:ext cx="30870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 demo of content label by ID 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43"/>
          <p:cNvSpPr txBox="1"/>
          <p:nvPr/>
        </p:nvSpPr>
        <p:spPr>
          <a:xfrm>
            <a:off x="91025" y="2877150"/>
            <a:ext cx="3512100" cy="15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Example customer ID 11946193: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General category →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3.58%  active /  News, Business , Sports, Food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Subcategory :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Sports 1→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board interest 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News 7→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local + political + crime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Food 3→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restaurants only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43"/>
          <p:cNvSpPr/>
          <p:nvPr/>
        </p:nvSpPr>
        <p:spPr>
          <a:xfrm>
            <a:off x="3645600" y="3371475"/>
            <a:ext cx="4911300" cy="39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/>
          <p:nvPr>
            <p:ph type="ctrTitle"/>
          </p:nvPr>
        </p:nvSpPr>
        <p:spPr>
          <a:xfrm>
            <a:off x="192350" y="402300"/>
            <a:ext cx="62373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Personalized</a:t>
            </a:r>
            <a:r>
              <a:rPr lang="en" sz="2000"/>
              <a:t> Newsletter</a:t>
            </a:r>
            <a:r>
              <a:rPr lang="en" sz="2000"/>
              <a:t>s for Skimmers</a:t>
            </a:r>
            <a:endParaRPr sz="2000">
              <a:solidFill>
                <a:srgbClr val="C7372F"/>
              </a:solidFill>
            </a:endParaRPr>
          </a:p>
        </p:txBody>
      </p:sp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 b="18822" l="0" r="0" t="11747"/>
          <a:stretch/>
        </p:blipFill>
        <p:spPr>
          <a:xfrm>
            <a:off x="229250" y="1597125"/>
            <a:ext cx="2235749" cy="33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119150" y="795900"/>
            <a:ext cx="23457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7372F"/>
                </a:solidFill>
                <a:latin typeface="Montserrat"/>
                <a:ea typeface="Montserrat"/>
                <a:cs typeface="Montserrat"/>
                <a:sym typeface="Montserrat"/>
              </a:rPr>
              <a:t>Current</a:t>
            </a:r>
            <a:r>
              <a:rPr lang="en" sz="1200">
                <a:solidFill>
                  <a:srgbClr val="C7372F"/>
                </a:solidFill>
                <a:latin typeface="Montserrat"/>
                <a:ea typeface="Montserrat"/>
                <a:cs typeface="Montserrat"/>
                <a:sym typeface="Montserrat"/>
              </a:rPr>
              <a:t> : </a:t>
            </a:r>
            <a:endParaRPr sz="1200">
              <a:solidFill>
                <a:srgbClr val="C7372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6 newsletter emails per day per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person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3084375" y="795900"/>
            <a:ext cx="5356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7372F"/>
                </a:solidFill>
                <a:latin typeface="Montserrat"/>
                <a:ea typeface="Montserrat"/>
                <a:cs typeface="Montserrat"/>
                <a:sym typeface="Montserrat"/>
              </a:rPr>
              <a:t>Suggestions: </a:t>
            </a:r>
            <a:endParaRPr b="1" sz="1200">
              <a:solidFill>
                <a:srgbClr val="C7372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Personalize &amp; Summarize into 1 email with 6 news brief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based on each reader’s category &amp;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subcategory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label.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6" name="Google Shape;376;p44"/>
          <p:cNvPicPr preferRelativeResize="0"/>
          <p:nvPr/>
        </p:nvPicPr>
        <p:blipFill rotWithShape="1">
          <a:blip r:embed="rId4">
            <a:alphaModFix/>
          </a:blip>
          <a:srcRect b="0" l="0" r="0" t="10570"/>
          <a:stretch/>
        </p:blipFill>
        <p:spPr>
          <a:xfrm>
            <a:off x="3136000" y="1597125"/>
            <a:ext cx="1735698" cy="33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4"/>
          <p:cNvSpPr txBox="1"/>
          <p:nvPr>
            <p:ph idx="12" type="sldNum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44"/>
          <p:cNvSpPr txBox="1"/>
          <p:nvPr/>
        </p:nvSpPr>
        <p:spPr>
          <a:xfrm>
            <a:off x="5080325" y="1902300"/>
            <a:ext cx="295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skimmer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(higher PV/time) 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44"/>
          <p:cNvSpPr/>
          <p:nvPr/>
        </p:nvSpPr>
        <p:spPr>
          <a:xfrm>
            <a:off x="2617050" y="1775400"/>
            <a:ext cx="366900" cy="159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4"/>
          <p:cNvSpPr/>
          <p:nvPr/>
        </p:nvSpPr>
        <p:spPr>
          <a:xfrm>
            <a:off x="5928538" y="2581489"/>
            <a:ext cx="679500" cy="679500"/>
          </a:xfrm>
          <a:prstGeom prst="ellipse">
            <a:avLst/>
          </a:prstGeom>
          <a:solidFill>
            <a:srgbClr val="E040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44"/>
          <p:cNvGrpSpPr/>
          <p:nvPr/>
        </p:nvGrpSpPr>
        <p:grpSpPr>
          <a:xfrm>
            <a:off x="6095298" y="2687062"/>
            <a:ext cx="359189" cy="340016"/>
            <a:chOff x="-39055650" y="2315975"/>
            <a:chExt cx="331600" cy="313900"/>
          </a:xfrm>
        </p:grpSpPr>
        <p:sp>
          <p:nvSpPr>
            <p:cNvPr id="382" name="Google Shape;382;p44"/>
            <p:cNvSpPr/>
            <p:nvPr/>
          </p:nvSpPr>
          <p:spPr>
            <a:xfrm>
              <a:off x="-38976900" y="2390225"/>
              <a:ext cx="167775" cy="165825"/>
            </a:xfrm>
            <a:custGeom>
              <a:rect b="b" l="l" r="r" t="t"/>
              <a:pathLst>
                <a:path extrusionOk="0" h="6633" w="6711">
                  <a:moveTo>
                    <a:pt x="3765" y="1"/>
                  </a:moveTo>
                  <a:cubicBezTo>
                    <a:pt x="3655" y="1"/>
                    <a:pt x="3545" y="40"/>
                    <a:pt x="3466" y="119"/>
                  </a:cubicBezTo>
                  <a:cubicBezTo>
                    <a:pt x="3309" y="276"/>
                    <a:pt x="3309" y="560"/>
                    <a:pt x="3466" y="718"/>
                  </a:cubicBezTo>
                  <a:lnTo>
                    <a:pt x="4411" y="1663"/>
                  </a:lnTo>
                  <a:lnTo>
                    <a:pt x="3340" y="2734"/>
                  </a:lnTo>
                  <a:lnTo>
                    <a:pt x="2395" y="1789"/>
                  </a:lnTo>
                  <a:cubicBezTo>
                    <a:pt x="2316" y="1710"/>
                    <a:pt x="2214" y="1671"/>
                    <a:pt x="2111" y="1671"/>
                  </a:cubicBezTo>
                  <a:cubicBezTo>
                    <a:pt x="2009" y="1671"/>
                    <a:pt x="1907" y="1710"/>
                    <a:pt x="1828" y="1789"/>
                  </a:cubicBezTo>
                  <a:cubicBezTo>
                    <a:pt x="1670" y="1946"/>
                    <a:pt x="1670" y="2198"/>
                    <a:pt x="1828" y="2387"/>
                  </a:cubicBezTo>
                  <a:lnTo>
                    <a:pt x="2773" y="3332"/>
                  </a:lnTo>
                  <a:lnTo>
                    <a:pt x="1702" y="4372"/>
                  </a:lnTo>
                  <a:lnTo>
                    <a:pt x="757" y="3427"/>
                  </a:lnTo>
                  <a:cubicBezTo>
                    <a:pt x="678" y="3348"/>
                    <a:pt x="568" y="3309"/>
                    <a:pt x="457" y="3309"/>
                  </a:cubicBezTo>
                  <a:cubicBezTo>
                    <a:pt x="347" y="3309"/>
                    <a:pt x="237" y="3348"/>
                    <a:pt x="158" y="3427"/>
                  </a:cubicBezTo>
                  <a:cubicBezTo>
                    <a:pt x="1" y="3584"/>
                    <a:pt x="1" y="3868"/>
                    <a:pt x="158" y="4026"/>
                  </a:cubicBezTo>
                  <a:lnTo>
                    <a:pt x="1103" y="4971"/>
                  </a:lnTo>
                  <a:lnTo>
                    <a:pt x="977" y="5097"/>
                  </a:lnTo>
                  <a:cubicBezTo>
                    <a:pt x="820" y="5254"/>
                    <a:pt x="820" y="5538"/>
                    <a:pt x="977" y="5695"/>
                  </a:cubicBezTo>
                  <a:cubicBezTo>
                    <a:pt x="1056" y="5774"/>
                    <a:pt x="1166" y="5813"/>
                    <a:pt x="1276" y="5813"/>
                  </a:cubicBezTo>
                  <a:cubicBezTo>
                    <a:pt x="1387" y="5813"/>
                    <a:pt x="1497" y="5774"/>
                    <a:pt x="1576" y="5695"/>
                  </a:cubicBezTo>
                  <a:lnTo>
                    <a:pt x="1702" y="5569"/>
                  </a:lnTo>
                  <a:lnTo>
                    <a:pt x="2647" y="6514"/>
                  </a:lnTo>
                  <a:cubicBezTo>
                    <a:pt x="2726" y="6593"/>
                    <a:pt x="2836" y="6633"/>
                    <a:pt x="2946" y="6633"/>
                  </a:cubicBezTo>
                  <a:cubicBezTo>
                    <a:pt x="3057" y="6633"/>
                    <a:pt x="3167" y="6593"/>
                    <a:pt x="3246" y="6514"/>
                  </a:cubicBezTo>
                  <a:cubicBezTo>
                    <a:pt x="3403" y="6357"/>
                    <a:pt x="3403" y="6073"/>
                    <a:pt x="3246" y="5916"/>
                  </a:cubicBezTo>
                  <a:lnTo>
                    <a:pt x="2300" y="4971"/>
                  </a:lnTo>
                  <a:lnTo>
                    <a:pt x="3340" y="3899"/>
                  </a:lnTo>
                  <a:lnTo>
                    <a:pt x="4285" y="4845"/>
                  </a:lnTo>
                  <a:cubicBezTo>
                    <a:pt x="4364" y="4923"/>
                    <a:pt x="4474" y="4963"/>
                    <a:pt x="4585" y="4963"/>
                  </a:cubicBezTo>
                  <a:cubicBezTo>
                    <a:pt x="4695" y="4963"/>
                    <a:pt x="4805" y="4923"/>
                    <a:pt x="4884" y="4845"/>
                  </a:cubicBezTo>
                  <a:cubicBezTo>
                    <a:pt x="5041" y="4687"/>
                    <a:pt x="5041" y="4435"/>
                    <a:pt x="4884" y="4278"/>
                  </a:cubicBezTo>
                  <a:lnTo>
                    <a:pt x="3939" y="3332"/>
                  </a:lnTo>
                  <a:lnTo>
                    <a:pt x="5010" y="2261"/>
                  </a:lnTo>
                  <a:lnTo>
                    <a:pt x="5955" y="3206"/>
                  </a:lnTo>
                  <a:cubicBezTo>
                    <a:pt x="6034" y="3285"/>
                    <a:pt x="6144" y="3325"/>
                    <a:pt x="6254" y="3325"/>
                  </a:cubicBezTo>
                  <a:cubicBezTo>
                    <a:pt x="6365" y="3325"/>
                    <a:pt x="6475" y="3285"/>
                    <a:pt x="6554" y="3206"/>
                  </a:cubicBezTo>
                  <a:cubicBezTo>
                    <a:pt x="6711" y="3049"/>
                    <a:pt x="6711" y="2765"/>
                    <a:pt x="6554" y="2608"/>
                  </a:cubicBezTo>
                  <a:lnTo>
                    <a:pt x="5608" y="1663"/>
                  </a:lnTo>
                  <a:lnTo>
                    <a:pt x="5703" y="1537"/>
                  </a:lnTo>
                  <a:cubicBezTo>
                    <a:pt x="5860" y="1379"/>
                    <a:pt x="5860" y="1127"/>
                    <a:pt x="5703" y="970"/>
                  </a:cubicBezTo>
                  <a:cubicBezTo>
                    <a:pt x="5624" y="891"/>
                    <a:pt x="5522" y="851"/>
                    <a:pt x="5419" y="851"/>
                  </a:cubicBezTo>
                  <a:cubicBezTo>
                    <a:pt x="5317" y="851"/>
                    <a:pt x="5215" y="891"/>
                    <a:pt x="5136" y="970"/>
                  </a:cubicBezTo>
                  <a:lnTo>
                    <a:pt x="5010" y="1064"/>
                  </a:lnTo>
                  <a:lnTo>
                    <a:pt x="4065" y="119"/>
                  </a:lnTo>
                  <a:cubicBezTo>
                    <a:pt x="3986" y="40"/>
                    <a:pt x="3876" y="1"/>
                    <a:pt x="3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4"/>
            <p:cNvSpPr/>
            <p:nvPr/>
          </p:nvSpPr>
          <p:spPr>
            <a:xfrm>
              <a:off x="-39055650" y="2315975"/>
              <a:ext cx="331600" cy="313900"/>
            </a:xfrm>
            <a:custGeom>
              <a:rect b="b" l="l" r="r" t="t"/>
              <a:pathLst>
                <a:path extrusionOk="0" h="12556" w="13264">
                  <a:moveTo>
                    <a:pt x="9083" y="792"/>
                  </a:moveTo>
                  <a:cubicBezTo>
                    <a:pt x="9988" y="792"/>
                    <a:pt x="10673" y="917"/>
                    <a:pt x="11121" y="1041"/>
                  </a:cubicBezTo>
                  <a:cubicBezTo>
                    <a:pt x="11216" y="1073"/>
                    <a:pt x="11373" y="1167"/>
                    <a:pt x="11499" y="1199"/>
                  </a:cubicBezTo>
                  <a:lnTo>
                    <a:pt x="11625" y="1325"/>
                  </a:lnTo>
                  <a:cubicBezTo>
                    <a:pt x="11814" y="1608"/>
                    <a:pt x="11909" y="2144"/>
                    <a:pt x="11940" y="2459"/>
                  </a:cubicBezTo>
                  <a:cubicBezTo>
                    <a:pt x="12003" y="3152"/>
                    <a:pt x="12003" y="3845"/>
                    <a:pt x="11972" y="4475"/>
                  </a:cubicBezTo>
                  <a:lnTo>
                    <a:pt x="8317" y="821"/>
                  </a:lnTo>
                  <a:cubicBezTo>
                    <a:pt x="8588" y="801"/>
                    <a:pt x="8843" y="792"/>
                    <a:pt x="9083" y="792"/>
                  </a:cubicBezTo>
                  <a:close/>
                  <a:moveTo>
                    <a:pt x="7246" y="978"/>
                  </a:moveTo>
                  <a:lnTo>
                    <a:pt x="11814" y="5546"/>
                  </a:lnTo>
                  <a:cubicBezTo>
                    <a:pt x="11184" y="8728"/>
                    <a:pt x="9136" y="11028"/>
                    <a:pt x="5797" y="11595"/>
                  </a:cubicBezTo>
                  <a:lnTo>
                    <a:pt x="1229" y="7027"/>
                  </a:lnTo>
                  <a:cubicBezTo>
                    <a:pt x="1890" y="3845"/>
                    <a:pt x="3907" y="1608"/>
                    <a:pt x="7246" y="978"/>
                  </a:cubicBezTo>
                  <a:close/>
                  <a:moveTo>
                    <a:pt x="1071" y="8004"/>
                  </a:moveTo>
                  <a:lnTo>
                    <a:pt x="4726" y="11690"/>
                  </a:lnTo>
                  <a:cubicBezTo>
                    <a:pt x="4391" y="11722"/>
                    <a:pt x="4083" y="11736"/>
                    <a:pt x="3800" y="11736"/>
                  </a:cubicBezTo>
                  <a:cubicBezTo>
                    <a:pt x="2431" y="11736"/>
                    <a:pt x="1669" y="11411"/>
                    <a:pt x="1512" y="11280"/>
                  </a:cubicBezTo>
                  <a:cubicBezTo>
                    <a:pt x="1229" y="11028"/>
                    <a:pt x="914" y="9799"/>
                    <a:pt x="1071" y="8004"/>
                  </a:cubicBezTo>
                  <a:close/>
                  <a:moveTo>
                    <a:pt x="9132" y="0"/>
                  </a:moveTo>
                  <a:cubicBezTo>
                    <a:pt x="8355" y="0"/>
                    <a:pt x="7508" y="77"/>
                    <a:pt x="6742" y="222"/>
                  </a:cubicBezTo>
                  <a:cubicBezTo>
                    <a:pt x="5482" y="506"/>
                    <a:pt x="4411" y="978"/>
                    <a:pt x="3560" y="1640"/>
                  </a:cubicBezTo>
                  <a:cubicBezTo>
                    <a:pt x="1764" y="2931"/>
                    <a:pt x="756" y="4948"/>
                    <a:pt x="347" y="7090"/>
                  </a:cubicBezTo>
                  <a:lnTo>
                    <a:pt x="347" y="7122"/>
                  </a:lnTo>
                  <a:cubicBezTo>
                    <a:pt x="0" y="9012"/>
                    <a:pt x="189" y="10934"/>
                    <a:pt x="756" y="11721"/>
                  </a:cubicBezTo>
                  <a:cubicBezTo>
                    <a:pt x="882" y="11879"/>
                    <a:pt x="945" y="11942"/>
                    <a:pt x="1103" y="12036"/>
                  </a:cubicBezTo>
                  <a:cubicBezTo>
                    <a:pt x="1678" y="12389"/>
                    <a:pt x="2725" y="12556"/>
                    <a:pt x="3868" y="12556"/>
                  </a:cubicBezTo>
                  <a:cubicBezTo>
                    <a:pt x="4664" y="12556"/>
                    <a:pt x="5506" y="12475"/>
                    <a:pt x="6270" y="12320"/>
                  </a:cubicBezTo>
                  <a:cubicBezTo>
                    <a:pt x="8380" y="11879"/>
                    <a:pt x="9956" y="10776"/>
                    <a:pt x="11058" y="9295"/>
                  </a:cubicBezTo>
                  <a:cubicBezTo>
                    <a:pt x="13264" y="6302"/>
                    <a:pt x="13075" y="2018"/>
                    <a:pt x="12255" y="852"/>
                  </a:cubicBezTo>
                  <a:cubicBezTo>
                    <a:pt x="12129" y="695"/>
                    <a:pt x="11972" y="537"/>
                    <a:pt x="11657" y="411"/>
                  </a:cubicBezTo>
                  <a:cubicBezTo>
                    <a:pt x="11279" y="222"/>
                    <a:pt x="10712" y="159"/>
                    <a:pt x="10271" y="64"/>
                  </a:cubicBezTo>
                  <a:cubicBezTo>
                    <a:pt x="9925" y="21"/>
                    <a:pt x="9538" y="0"/>
                    <a:pt x="9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44"/>
          <p:cNvSpPr/>
          <p:nvPr/>
        </p:nvSpPr>
        <p:spPr>
          <a:xfrm>
            <a:off x="5080325" y="2581501"/>
            <a:ext cx="679500" cy="679500"/>
          </a:xfrm>
          <a:prstGeom prst="ellipse">
            <a:avLst/>
          </a:prstGeom>
          <a:solidFill>
            <a:srgbClr val="E040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44"/>
          <p:cNvGrpSpPr/>
          <p:nvPr/>
        </p:nvGrpSpPr>
        <p:grpSpPr>
          <a:xfrm>
            <a:off x="5244723" y="2678030"/>
            <a:ext cx="338529" cy="334031"/>
            <a:chOff x="-34421275" y="2631050"/>
            <a:chExt cx="295375" cy="291450"/>
          </a:xfrm>
        </p:grpSpPr>
        <p:sp>
          <p:nvSpPr>
            <p:cNvPr id="386" name="Google Shape;386;p44"/>
            <p:cNvSpPr/>
            <p:nvPr/>
          </p:nvSpPr>
          <p:spPr>
            <a:xfrm>
              <a:off x="-34421275" y="2639125"/>
              <a:ext cx="288275" cy="283375"/>
            </a:xfrm>
            <a:custGeom>
              <a:rect b="b" l="l" r="r" t="t"/>
              <a:pathLst>
                <a:path extrusionOk="0" h="11335" w="11531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4"/>
            <p:cNvSpPr/>
            <p:nvPr/>
          </p:nvSpPr>
          <p:spPr>
            <a:xfrm>
              <a:off x="-34181850" y="2644625"/>
              <a:ext cx="41775" cy="41575"/>
            </a:xfrm>
            <a:custGeom>
              <a:rect b="b" l="l" r="r" t="t"/>
              <a:pathLst>
                <a:path extrusionOk="0" h="1663" w="1671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4"/>
            <p:cNvSpPr/>
            <p:nvPr/>
          </p:nvSpPr>
          <p:spPr>
            <a:xfrm>
              <a:off x="-34217275" y="2631050"/>
              <a:ext cx="17350" cy="41775"/>
            </a:xfrm>
            <a:custGeom>
              <a:rect b="b" l="l" r="r" t="t"/>
              <a:pathLst>
                <a:path extrusionOk="0" h="1671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4"/>
            <p:cNvSpPr/>
            <p:nvPr/>
          </p:nvSpPr>
          <p:spPr>
            <a:xfrm>
              <a:off x="-34168450" y="2704300"/>
              <a:ext cx="42550" cy="18125"/>
            </a:xfrm>
            <a:custGeom>
              <a:rect b="b" l="l" r="r" t="t"/>
              <a:pathLst>
                <a:path extrusionOk="0" h="725" w="1702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44"/>
          <p:cNvSpPr txBox="1"/>
          <p:nvPr/>
        </p:nvSpPr>
        <p:spPr>
          <a:xfrm>
            <a:off x="4954088" y="2927100"/>
            <a:ext cx="919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News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p44"/>
          <p:cNvSpPr/>
          <p:nvPr/>
        </p:nvSpPr>
        <p:spPr>
          <a:xfrm>
            <a:off x="5699375" y="2736300"/>
            <a:ext cx="229200" cy="2595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4"/>
          <p:cNvSpPr/>
          <p:nvPr/>
        </p:nvSpPr>
        <p:spPr>
          <a:xfrm>
            <a:off x="6598600" y="2736300"/>
            <a:ext cx="229200" cy="2595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4"/>
          <p:cNvSpPr/>
          <p:nvPr/>
        </p:nvSpPr>
        <p:spPr>
          <a:xfrm>
            <a:off x="6806450" y="2567089"/>
            <a:ext cx="679500" cy="679500"/>
          </a:xfrm>
          <a:prstGeom prst="ellipse">
            <a:avLst/>
          </a:prstGeom>
          <a:solidFill>
            <a:srgbClr val="E040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44"/>
          <p:cNvGrpSpPr/>
          <p:nvPr/>
        </p:nvGrpSpPr>
        <p:grpSpPr>
          <a:xfrm>
            <a:off x="6971923" y="2670763"/>
            <a:ext cx="348568" cy="348541"/>
            <a:chOff x="-65131525" y="1914325"/>
            <a:chExt cx="316650" cy="316625"/>
          </a:xfrm>
        </p:grpSpPr>
        <p:sp>
          <p:nvSpPr>
            <p:cNvPr id="395" name="Google Shape;395;p44"/>
            <p:cNvSpPr/>
            <p:nvPr/>
          </p:nvSpPr>
          <p:spPr>
            <a:xfrm>
              <a:off x="-65024400" y="1949750"/>
              <a:ext cx="103175" cy="247350"/>
            </a:xfrm>
            <a:custGeom>
              <a:rect b="b" l="l" r="r" t="t"/>
              <a:pathLst>
                <a:path extrusionOk="0" h="9894" w="4127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4"/>
            <p:cNvSpPr/>
            <p:nvPr/>
          </p:nvSpPr>
          <p:spPr>
            <a:xfrm>
              <a:off x="-65131525" y="1914325"/>
              <a:ext cx="316650" cy="316625"/>
            </a:xfrm>
            <a:custGeom>
              <a:rect b="b" l="l" r="r" t="t"/>
              <a:pathLst>
                <a:path extrusionOk="0" h="12665" w="12666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44"/>
          <p:cNvSpPr txBox="1"/>
          <p:nvPr/>
        </p:nvSpPr>
        <p:spPr>
          <a:xfrm>
            <a:off x="5811138" y="2927100"/>
            <a:ext cx="919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Sport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44"/>
          <p:cNvSpPr txBox="1"/>
          <p:nvPr/>
        </p:nvSpPr>
        <p:spPr>
          <a:xfrm>
            <a:off x="6700563" y="2927100"/>
            <a:ext cx="919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Biz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44"/>
          <p:cNvSpPr/>
          <p:nvPr/>
        </p:nvSpPr>
        <p:spPr>
          <a:xfrm>
            <a:off x="7445575" y="2729100"/>
            <a:ext cx="229200" cy="2595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4"/>
          <p:cNvSpPr/>
          <p:nvPr/>
        </p:nvSpPr>
        <p:spPr>
          <a:xfrm>
            <a:off x="7630825" y="2559889"/>
            <a:ext cx="679500" cy="679500"/>
          </a:xfrm>
          <a:prstGeom prst="ellipse">
            <a:avLst/>
          </a:prstGeom>
          <a:solidFill>
            <a:srgbClr val="E040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4"/>
          <p:cNvSpPr txBox="1"/>
          <p:nvPr/>
        </p:nvSpPr>
        <p:spPr>
          <a:xfrm>
            <a:off x="7524938" y="2919900"/>
            <a:ext cx="919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Food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2" name="Google Shape;402;p44"/>
          <p:cNvGrpSpPr/>
          <p:nvPr/>
        </p:nvGrpSpPr>
        <p:grpSpPr>
          <a:xfrm>
            <a:off x="7813343" y="2656788"/>
            <a:ext cx="303729" cy="345808"/>
            <a:chOff x="-40150450" y="2041125"/>
            <a:chExt cx="280400" cy="319247"/>
          </a:xfrm>
        </p:grpSpPr>
        <p:sp>
          <p:nvSpPr>
            <p:cNvPr id="403" name="Google Shape;403;p44"/>
            <p:cNvSpPr/>
            <p:nvPr/>
          </p:nvSpPr>
          <p:spPr>
            <a:xfrm>
              <a:off x="-40052800" y="20411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4"/>
            <p:cNvSpPr/>
            <p:nvPr/>
          </p:nvSpPr>
          <p:spPr>
            <a:xfrm>
              <a:off x="-40150450" y="2047672"/>
              <a:ext cx="280400" cy="312700"/>
            </a:xfrm>
            <a:custGeom>
              <a:rect b="b" l="l" r="r" t="t"/>
              <a:pathLst>
                <a:path extrusionOk="0" h="12508" w="11216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-39925200" y="2108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4"/>
            <p:cNvSpPr/>
            <p:nvPr/>
          </p:nvSpPr>
          <p:spPr>
            <a:xfrm>
              <a:off x="-39958275" y="2087025"/>
              <a:ext cx="44925" cy="105350"/>
            </a:xfrm>
            <a:custGeom>
              <a:rect b="b" l="l" r="r" t="t"/>
              <a:pathLst>
                <a:path extrusionOk="0" h="4214" w="1797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/>
          <p:nvPr>
            <p:ph type="title"/>
          </p:nvPr>
        </p:nvSpPr>
        <p:spPr>
          <a:xfrm flipH="1">
            <a:off x="5462473" y="2485300"/>
            <a:ext cx="45834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12" name="Google Shape;412;p45"/>
          <p:cNvSpPr txBox="1"/>
          <p:nvPr>
            <p:ph idx="2" type="ctrTitle"/>
          </p:nvPr>
        </p:nvSpPr>
        <p:spPr>
          <a:xfrm flipH="1">
            <a:off x="3724373" y="3740475"/>
            <a:ext cx="53310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Measurement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/>
          <p:nvPr/>
        </p:nvSpPr>
        <p:spPr>
          <a:xfrm>
            <a:off x="4197151" y="1129375"/>
            <a:ext cx="3914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Index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Mean readin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 time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numb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 of sessions, and subscription renewal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Hypothesis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index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will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increase after applying the new personalization strategy to San Francisco Chronicle.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46"/>
          <p:cNvSpPr txBox="1"/>
          <p:nvPr>
            <p:ph idx="12" type="sldNum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46"/>
          <p:cNvSpPr txBox="1"/>
          <p:nvPr>
            <p:ph type="ctrTitle"/>
          </p:nvPr>
        </p:nvSpPr>
        <p:spPr>
          <a:xfrm>
            <a:off x="266075" y="125575"/>
            <a:ext cx="61227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measure success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A/B Testing</a:t>
            </a:r>
            <a:endParaRPr/>
          </a:p>
        </p:txBody>
      </p:sp>
      <p:sp>
        <p:nvSpPr>
          <p:cNvPr id="420" name="Google Shape;420;p46"/>
          <p:cNvSpPr txBox="1"/>
          <p:nvPr/>
        </p:nvSpPr>
        <p:spPr>
          <a:xfrm>
            <a:off x="4160550" y="2788300"/>
            <a:ext cx="39876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designed experiment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rabicParenBoth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Randomly select 10,000 users for Group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10,000 Users for Group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rabicParenBoth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Day 1 - 7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Record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index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(A and B should be similar)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rabicParenBoth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Day 8 - 14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Apply new personalization to Group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only.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Record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index.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1" name="Google Shape;4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025" y="1968900"/>
            <a:ext cx="2733775" cy="16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ctrTitle"/>
          </p:nvPr>
        </p:nvSpPr>
        <p:spPr>
          <a:xfrm>
            <a:off x="-666200" y="775775"/>
            <a:ext cx="364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BUSINESS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OBJECTIVE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9"/>
          <p:cNvSpPr txBox="1"/>
          <p:nvPr>
            <p:ph idx="2" type="title"/>
          </p:nvPr>
        </p:nvSpPr>
        <p:spPr>
          <a:xfrm>
            <a:off x="2323310" y="87208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F2F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4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9"/>
          <p:cNvSpPr txBox="1"/>
          <p:nvPr>
            <p:ph idx="3" type="title"/>
          </p:nvPr>
        </p:nvSpPr>
        <p:spPr>
          <a:xfrm>
            <a:off x="2324984" y="2377496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F2F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>
              <a:solidFill>
                <a:srgbClr val="F4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9"/>
          <p:cNvSpPr txBox="1"/>
          <p:nvPr>
            <p:ph idx="4" type="title"/>
          </p:nvPr>
        </p:nvSpPr>
        <p:spPr>
          <a:xfrm>
            <a:off x="2325223" y="162198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F2F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4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9"/>
          <p:cNvSpPr txBox="1"/>
          <p:nvPr>
            <p:ph idx="5" type="ctrTitle"/>
          </p:nvPr>
        </p:nvSpPr>
        <p:spPr>
          <a:xfrm>
            <a:off x="5180225" y="3610150"/>
            <a:ext cx="34407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9"/>
          <p:cNvSpPr txBox="1"/>
          <p:nvPr>
            <p:ph idx="6" type="title"/>
          </p:nvPr>
        </p:nvSpPr>
        <p:spPr>
          <a:xfrm>
            <a:off x="2325223" y="314337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F2F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>
              <a:solidFill>
                <a:srgbClr val="F4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9"/>
          <p:cNvSpPr txBox="1"/>
          <p:nvPr>
            <p:ph idx="8" type="ctrTitle"/>
          </p:nvPr>
        </p:nvSpPr>
        <p:spPr>
          <a:xfrm>
            <a:off x="-666200" y="1503615"/>
            <a:ext cx="364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ANALYSIS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9"/>
          <p:cNvSpPr txBox="1"/>
          <p:nvPr>
            <p:ph idx="13" type="ctrTitle"/>
          </p:nvPr>
        </p:nvSpPr>
        <p:spPr>
          <a:xfrm>
            <a:off x="-666200" y="2251374"/>
            <a:ext cx="364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CLUSTER </a:t>
            </a:r>
            <a:r>
              <a:rPr lang="en"/>
              <a:t>PROFILING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9"/>
          <p:cNvSpPr txBox="1"/>
          <p:nvPr>
            <p:ph idx="17" type="ctrTitle"/>
          </p:nvPr>
        </p:nvSpPr>
        <p:spPr>
          <a:xfrm>
            <a:off x="-666200" y="3739112"/>
            <a:ext cx="364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9"/>
          <p:cNvSpPr txBox="1"/>
          <p:nvPr>
            <p:ph idx="7" type="title"/>
          </p:nvPr>
        </p:nvSpPr>
        <p:spPr>
          <a:xfrm>
            <a:off x="2323322" y="385951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F2F2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>
              <a:solidFill>
                <a:srgbClr val="F4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9"/>
          <p:cNvSpPr txBox="1"/>
          <p:nvPr>
            <p:ph idx="15" type="ctrTitle"/>
          </p:nvPr>
        </p:nvSpPr>
        <p:spPr>
          <a:xfrm>
            <a:off x="-666200" y="2987334"/>
            <a:ext cx="364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/>
          <p:nvPr>
            <p:ph idx="12" type="sldNum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47"/>
          <p:cNvSpPr txBox="1"/>
          <p:nvPr>
            <p:ph type="ctrTitle"/>
          </p:nvPr>
        </p:nvSpPr>
        <p:spPr>
          <a:xfrm>
            <a:off x="266075" y="125575"/>
            <a:ext cx="61227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measure success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A/B Testing</a:t>
            </a:r>
            <a:endParaRPr/>
          </a:p>
        </p:txBody>
      </p:sp>
      <p:sp>
        <p:nvSpPr>
          <p:cNvPr id="428" name="Google Shape;428;p47"/>
          <p:cNvSpPr txBox="1"/>
          <p:nvPr/>
        </p:nvSpPr>
        <p:spPr>
          <a:xfrm>
            <a:off x="4183400" y="1513975"/>
            <a:ext cx="39303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Validation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rabicParenBoth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Compare index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between Group A and B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(Day 1 - 7)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Group A, between Day 1-7 and 8 to 14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expected to be the same. If not, adjust the portion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rabicParenBoth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Compare index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between Group A and B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(Day 8 - 14)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group B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expected to be grater.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rabicParenBoth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Compare index of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Group B,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between Day 1-7 and 8 to 14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Day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 to 14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expected to be grater.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29" name="Google Shape;429;p47"/>
          <p:cNvGrpSpPr/>
          <p:nvPr/>
        </p:nvGrpSpPr>
        <p:grpSpPr>
          <a:xfrm>
            <a:off x="831200" y="1513975"/>
            <a:ext cx="2733775" cy="2908287"/>
            <a:chOff x="179675" y="1468250"/>
            <a:chExt cx="2733775" cy="2908287"/>
          </a:xfrm>
        </p:grpSpPr>
        <p:pic>
          <p:nvPicPr>
            <p:cNvPr id="430" name="Google Shape;430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675" y="1468250"/>
              <a:ext cx="2733775" cy="161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47"/>
            <p:cNvPicPr preferRelativeResize="0"/>
            <p:nvPr/>
          </p:nvPicPr>
          <p:blipFill rotWithShape="1">
            <a:blip r:embed="rId3">
              <a:alphaModFix/>
            </a:blip>
            <a:srcRect b="0" l="0" r="50685" t="27766"/>
            <a:stretch/>
          </p:blipFill>
          <p:spPr>
            <a:xfrm>
              <a:off x="179675" y="3212312"/>
              <a:ext cx="1348150" cy="1164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47"/>
            <p:cNvPicPr preferRelativeResize="0"/>
            <p:nvPr/>
          </p:nvPicPr>
          <p:blipFill rotWithShape="1">
            <a:blip r:embed="rId3">
              <a:alphaModFix/>
            </a:blip>
            <a:srcRect b="0" l="0" r="50685" t="27766"/>
            <a:stretch/>
          </p:blipFill>
          <p:spPr>
            <a:xfrm>
              <a:off x="1565300" y="3212312"/>
              <a:ext cx="1348150" cy="1164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3" name="Google Shape;433;p47"/>
          <p:cNvSpPr txBox="1"/>
          <p:nvPr/>
        </p:nvSpPr>
        <p:spPr>
          <a:xfrm>
            <a:off x="300975" y="2094900"/>
            <a:ext cx="617100" cy="23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Day 8-14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Day 1-7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4F2F2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/>
          <p:nvPr>
            <p:ph idx="1" type="subTitle"/>
          </p:nvPr>
        </p:nvSpPr>
        <p:spPr>
          <a:xfrm>
            <a:off x="715025" y="2733750"/>
            <a:ext cx="42558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Does anyone have any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8"/>
          <p:cNvSpPr txBox="1"/>
          <p:nvPr>
            <p:ph type="ctrTitle"/>
          </p:nvPr>
        </p:nvSpPr>
        <p:spPr>
          <a:xfrm>
            <a:off x="715025" y="2090550"/>
            <a:ext cx="2222700" cy="7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440" name="Google Shape;440;p48"/>
          <p:cNvSpPr txBox="1"/>
          <p:nvPr>
            <p:ph idx="12" type="sldNum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 flipH="1">
            <a:off x="5462473" y="2485300"/>
            <a:ext cx="45834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7" name="Google Shape;187;p30"/>
          <p:cNvSpPr txBox="1"/>
          <p:nvPr>
            <p:ph idx="2" type="ctrTitle"/>
          </p:nvPr>
        </p:nvSpPr>
        <p:spPr>
          <a:xfrm flipH="1">
            <a:off x="4816747" y="3596975"/>
            <a:ext cx="37971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BUSINESS OBJECTIVE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4F2F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 amt="10000"/>
          </a:blip>
          <a:srcRect b="0" l="-5152" r="2714" t="0"/>
          <a:stretch/>
        </p:blipFill>
        <p:spPr>
          <a:xfrm>
            <a:off x="-443575" y="191613"/>
            <a:ext cx="9587572" cy="4760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3" name="Google Shape;193;p31"/>
          <p:cNvSpPr txBox="1"/>
          <p:nvPr>
            <p:ph type="ctrTitle"/>
          </p:nvPr>
        </p:nvSpPr>
        <p:spPr>
          <a:xfrm>
            <a:off x="227950" y="191625"/>
            <a:ext cx="2298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OBJECTIVE</a:t>
            </a:r>
            <a:endParaRPr sz="2800"/>
          </a:p>
        </p:txBody>
      </p:sp>
      <p:sp>
        <p:nvSpPr>
          <p:cNvPr id="194" name="Google Shape;194;p31"/>
          <p:cNvSpPr txBox="1"/>
          <p:nvPr>
            <p:ph idx="4294967295" type="subTitle"/>
          </p:nvPr>
        </p:nvSpPr>
        <p:spPr>
          <a:xfrm>
            <a:off x="751025" y="3949050"/>
            <a:ext cx="7830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Personalize</a:t>
            </a:r>
            <a:r>
              <a:rPr lang="en" sz="1500"/>
              <a:t> </a:t>
            </a:r>
            <a:r>
              <a:rPr b="1" lang="en" sz="1500"/>
              <a:t>Newsletters</a:t>
            </a:r>
            <a:r>
              <a:rPr lang="en" sz="1500"/>
              <a:t> to the news readers to increase reader engagement. </a:t>
            </a:r>
            <a:r>
              <a:rPr b="1" lang="en" sz="1500">
                <a:solidFill>
                  <a:schemeClr val="dk1"/>
                </a:solidFill>
              </a:rPr>
              <a:t>Index: </a:t>
            </a:r>
            <a:r>
              <a:rPr lang="en" sz="1500">
                <a:solidFill>
                  <a:schemeClr val="dk1"/>
                </a:solidFill>
              </a:rPr>
              <a:t>Increase weekly </a:t>
            </a:r>
            <a:r>
              <a:rPr b="1" lang="en" sz="1500">
                <a:solidFill>
                  <a:schemeClr val="dk1"/>
                </a:solidFill>
              </a:rPr>
              <a:t>mean reading time, number of sessions, and subscription renewal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   </a:t>
            </a:r>
            <a:endParaRPr sz="1600"/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1038" y="882200"/>
            <a:ext cx="4481924" cy="306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ctrTitle"/>
          </p:nvPr>
        </p:nvSpPr>
        <p:spPr>
          <a:xfrm>
            <a:off x="895675" y="976850"/>
            <a:ext cx="2298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 rotWithShape="1">
          <a:blip r:embed="rId3">
            <a:alphaModFix/>
          </a:blip>
          <a:srcRect b="18822" l="0" r="0" t="11747"/>
          <a:stretch/>
        </p:blipFill>
        <p:spPr>
          <a:xfrm>
            <a:off x="926950" y="1091150"/>
            <a:ext cx="2235749" cy="33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/>
          <p:nvPr/>
        </p:nvSpPr>
        <p:spPr>
          <a:xfrm>
            <a:off x="152400" y="273700"/>
            <a:ext cx="6328500" cy="28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Personalization based on topics</a:t>
            </a:r>
            <a:endParaRPr/>
          </a:p>
        </p:txBody>
      </p:sp>
      <p:sp>
        <p:nvSpPr>
          <p:cNvPr id="203" name="Google Shape;203;p32"/>
          <p:cNvSpPr txBox="1"/>
          <p:nvPr/>
        </p:nvSpPr>
        <p:spPr>
          <a:xfrm>
            <a:off x="3851925" y="1071750"/>
            <a:ext cx="3931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6 News/Day</a:t>
            </a:r>
            <a:endParaRPr b="1"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Task: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Providing news the user most likely to read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Question: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Which topic does he/she read?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Variables for clustering: Log(SumNumbers+1)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each topic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read by each subscription ID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 flipH="1">
            <a:off x="-955842" y="2485300"/>
            <a:ext cx="45834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9" name="Google Shape;209;p33"/>
          <p:cNvSpPr/>
          <p:nvPr/>
        </p:nvSpPr>
        <p:spPr>
          <a:xfrm>
            <a:off x="8647413" y="-80266"/>
            <a:ext cx="234300" cy="36399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210" name="Google Shape;210;p33"/>
          <p:cNvSpPr/>
          <p:nvPr/>
        </p:nvSpPr>
        <p:spPr>
          <a:xfrm>
            <a:off x="8713975" y="0"/>
            <a:ext cx="234300" cy="3502200"/>
          </a:xfrm>
          <a:prstGeom prst="rect">
            <a:avLst/>
          </a:prstGeom>
          <a:solidFill>
            <a:srgbClr val="E040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211" name="Google Shape;211;p33"/>
          <p:cNvSpPr txBox="1"/>
          <p:nvPr>
            <p:ph idx="2" type="ctrTitle"/>
          </p:nvPr>
        </p:nvSpPr>
        <p:spPr>
          <a:xfrm flipH="1">
            <a:off x="543964" y="3632309"/>
            <a:ext cx="74100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CLUSTER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ANALYSIS 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/>
          <p:nvPr/>
        </p:nvSpPr>
        <p:spPr>
          <a:xfrm>
            <a:off x="3706500" y="383150"/>
            <a:ext cx="1975500" cy="8244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217" name="Google Shape;217;p34"/>
          <p:cNvSpPr/>
          <p:nvPr/>
        </p:nvSpPr>
        <p:spPr>
          <a:xfrm>
            <a:off x="3632575" y="461758"/>
            <a:ext cx="1975500" cy="82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3706500" y="609900"/>
            <a:ext cx="1830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Cluster by </a:t>
            </a:r>
            <a:r>
              <a:rPr lang="en">
                <a:solidFill>
                  <a:srgbClr val="FFC800"/>
                </a:solidFill>
                <a:latin typeface="Montserrat"/>
                <a:ea typeface="Montserrat"/>
                <a:cs typeface="Montserrat"/>
                <a:sym typeface="Montserrat"/>
              </a:rPr>
              <a:t>Overall Content</a:t>
            </a: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Category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4"/>
          <p:cNvSpPr/>
          <p:nvPr/>
        </p:nvSpPr>
        <p:spPr>
          <a:xfrm>
            <a:off x="1497450" y="1651325"/>
            <a:ext cx="1975500" cy="8244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220" name="Google Shape;220;p34"/>
          <p:cNvSpPr/>
          <p:nvPr/>
        </p:nvSpPr>
        <p:spPr>
          <a:xfrm>
            <a:off x="1423525" y="1729933"/>
            <a:ext cx="1975500" cy="82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1497450" y="1878075"/>
            <a:ext cx="1830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Deep Dive into </a:t>
            </a:r>
            <a:r>
              <a:rPr lang="en">
                <a:solidFill>
                  <a:srgbClr val="FFC800"/>
                </a:solidFill>
                <a:latin typeface="Montserrat"/>
                <a:ea typeface="Montserrat"/>
                <a:cs typeface="Montserrat"/>
                <a:sym typeface="Montserrat"/>
              </a:rPr>
              <a:t>News</a:t>
            </a:r>
            <a:endParaRPr>
              <a:solidFill>
                <a:srgbClr val="FFC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34"/>
          <p:cNvSpPr/>
          <p:nvPr/>
        </p:nvSpPr>
        <p:spPr>
          <a:xfrm>
            <a:off x="3707825" y="1651325"/>
            <a:ext cx="1975500" cy="8244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223" name="Google Shape;223;p34"/>
          <p:cNvSpPr/>
          <p:nvPr/>
        </p:nvSpPr>
        <p:spPr>
          <a:xfrm>
            <a:off x="3633900" y="1729933"/>
            <a:ext cx="1975500" cy="82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4"/>
          <p:cNvSpPr txBox="1"/>
          <p:nvPr/>
        </p:nvSpPr>
        <p:spPr>
          <a:xfrm>
            <a:off x="3707825" y="1878075"/>
            <a:ext cx="1830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Deep Dive into </a:t>
            </a:r>
            <a:r>
              <a:rPr lang="en">
                <a:solidFill>
                  <a:srgbClr val="FFC800"/>
                </a:solidFill>
                <a:latin typeface="Montserrat"/>
                <a:ea typeface="Montserrat"/>
                <a:cs typeface="Montserrat"/>
                <a:sym typeface="Montserrat"/>
              </a:rPr>
              <a:t>Sports</a:t>
            </a:r>
            <a:endParaRPr>
              <a:solidFill>
                <a:srgbClr val="FFC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34"/>
          <p:cNvSpPr/>
          <p:nvPr/>
        </p:nvSpPr>
        <p:spPr>
          <a:xfrm>
            <a:off x="5844275" y="1651325"/>
            <a:ext cx="1975500" cy="8244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226" name="Google Shape;226;p34"/>
          <p:cNvSpPr/>
          <p:nvPr/>
        </p:nvSpPr>
        <p:spPr>
          <a:xfrm>
            <a:off x="5770350" y="1729933"/>
            <a:ext cx="1975500" cy="82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4"/>
          <p:cNvSpPr txBox="1"/>
          <p:nvPr/>
        </p:nvSpPr>
        <p:spPr>
          <a:xfrm>
            <a:off x="5844275" y="1878075"/>
            <a:ext cx="1830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Deep Dive into </a:t>
            </a:r>
            <a:r>
              <a:rPr lang="en">
                <a:solidFill>
                  <a:srgbClr val="FFC800"/>
                </a:solidFill>
                <a:latin typeface="Montserrat"/>
                <a:ea typeface="Montserrat"/>
                <a:cs typeface="Montserrat"/>
                <a:sym typeface="Montserrat"/>
              </a:rPr>
              <a:t>Food</a:t>
            </a:r>
            <a:endParaRPr>
              <a:solidFill>
                <a:srgbClr val="FFC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34"/>
          <p:cNvSpPr txBox="1"/>
          <p:nvPr>
            <p:ph idx="4294967295" type="ctrTitle"/>
          </p:nvPr>
        </p:nvSpPr>
        <p:spPr>
          <a:xfrm>
            <a:off x="133352" y="68475"/>
            <a:ext cx="3351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Cluster </a:t>
            </a:r>
            <a:r>
              <a:rPr lang="en" sz="2000"/>
              <a:t>Methodology</a:t>
            </a:r>
            <a:r>
              <a:rPr lang="en" sz="2000"/>
              <a:t> </a:t>
            </a:r>
            <a:endParaRPr sz="2000">
              <a:solidFill>
                <a:srgbClr val="C7372F"/>
              </a:solidFill>
            </a:endParaRPr>
          </a:p>
        </p:txBody>
      </p:sp>
      <p:sp>
        <p:nvSpPr>
          <p:cNvPr id="229" name="Google Shape;229;p34"/>
          <p:cNvSpPr/>
          <p:nvPr/>
        </p:nvSpPr>
        <p:spPr>
          <a:xfrm>
            <a:off x="3672175" y="2866913"/>
            <a:ext cx="1975500" cy="8244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230" name="Google Shape;230;p34"/>
          <p:cNvSpPr/>
          <p:nvPr/>
        </p:nvSpPr>
        <p:spPr>
          <a:xfrm>
            <a:off x="3598250" y="2945521"/>
            <a:ext cx="1975500" cy="82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4"/>
          <p:cNvSpPr txBox="1"/>
          <p:nvPr/>
        </p:nvSpPr>
        <p:spPr>
          <a:xfrm>
            <a:off x="3668200" y="3151050"/>
            <a:ext cx="1830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Profiling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4306900" y="2615225"/>
            <a:ext cx="637500" cy="251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4"/>
          <p:cNvSpPr/>
          <p:nvPr/>
        </p:nvSpPr>
        <p:spPr>
          <a:xfrm>
            <a:off x="3637888" y="4077113"/>
            <a:ext cx="1975500" cy="8244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273E"/>
              </a:solidFill>
            </a:endParaRPr>
          </a:p>
        </p:txBody>
      </p:sp>
      <p:sp>
        <p:nvSpPr>
          <p:cNvPr id="234" name="Google Shape;234;p34"/>
          <p:cNvSpPr/>
          <p:nvPr/>
        </p:nvSpPr>
        <p:spPr>
          <a:xfrm>
            <a:off x="3559013" y="4014296"/>
            <a:ext cx="1975500" cy="82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 txBox="1"/>
          <p:nvPr/>
        </p:nvSpPr>
        <p:spPr>
          <a:xfrm>
            <a:off x="3628963" y="4372225"/>
            <a:ext cx="1830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Personalization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4"/>
          <p:cNvSpPr/>
          <p:nvPr/>
        </p:nvSpPr>
        <p:spPr>
          <a:xfrm>
            <a:off x="4306900" y="3779088"/>
            <a:ext cx="637500" cy="251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"/>
          <p:cNvSpPr/>
          <p:nvPr/>
        </p:nvSpPr>
        <p:spPr>
          <a:xfrm>
            <a:off x="4306900" y="1371800"/>
            <a:ext cx="637500" cy="251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idx="4294967295" type="ctrTitle"/>
          </p:nvPr>
        </p:nvSpPr>
        <p:spPr>
          <a:xfrm>
            <a:off x="133350" y="68475"/>
            <a:ext cx="3925200" cy="9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Cluster by </a:t>
            </a:r>
            <a:r>
              <a:rPr lang="en" sz="2000">
                <a:solidFill>
                  <a:srgbClr val="C7372F"/>
                </a:solidFill>
              </a:rPr>
              <a:t>Content Category</a:t>
            </a:r>
            <a:endParaRPr sz="2000">
              <a:solidFill>
                <a:srgbClr val="C7372F"/>
              </a:solidFill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100" y="550550"/>
            <a:ext cx="4915050" cy="45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118275" y="678675"/>
            <a:ext cx="371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5.55% not very active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 sports only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118275" y="1026250"/>
            <a:ext cx="3925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2.45%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active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hronicle vault, news, business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118275" y="1361025"/>
            <a:ext cx="37161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36.31%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inactive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118275" y="1685425"/>
            <a:ext cx="37161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2.27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highly active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/ news, business, sports, food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118275" y="2084400"/>
            <a:ext cx="37161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.44%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medium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active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/ t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rivia, news, business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118275" y="2420800"/>
            <a:ext cx="37161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.03%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medium active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/ n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ews, business, Food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118275" y="2746000"/>
            <a:ext cx="37161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.71%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light reader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 food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only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118275" y="3147400"/>
            <a:ext cx="37161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16.12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nactive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/  ion only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118275" y="3510700"/>
            <a:ext cx="37161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3.58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active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/  n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ews, business, sports, food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118275" y="3874000"/>
            <a:ext cx="37161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13.67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not very active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/  news, business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111900" y="4208750"/>
            <a:ext cx="37161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16.12% 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nactive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/  ion only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idx="4294967295" type="ctrTitle"/>
          </p:nvPr>
        </p:nvSpPr>
        <p:spPr>
          <a:xfrm>
            <a:off x="133352" y="68475"/>
            <a:ext cx="3351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7372F"/>
                </a:solidFill>
              </a:rPr>
              <a:t>Deep Dive into “</a:t>
            </a:r>
            <a:r>
              <a:rPr lang="en" sz="2000">
                <a:solidFill>
                  <a:srgbClr val="C7372F"/>
                </a:solidFill>
              </a:rPr>
              <a:t>News”</a:t>
            </a:r>
            <a:endParaRPr sz="2000">
              <a:solidFill>
                <a:srgbClr val="C7372F"/>
              </a:solidFill>
            </a:endParaRPr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350" y="438150"/>
            <a:ext cx="5678251" cy="43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 txBox="1"/>
          <p:nvPr/>
        </p:nvSpPr>
        <p:spPr>
          <a:xfrm>
            <a:off x="118275" y="602475"/>
            <a:ext cx="371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7.66%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inactive/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bay area,crime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36"/>
          <p:cNvSpPr txBox="1"/>
          <p:nvPr/>
        </p:nvSpPr>
        <p:spPr>
          <a:xfrm>
            <a:off x="118275" y="1026250"/>
            <a:ext cx="371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42.70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Inactive /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all kinds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of news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36"/>
          <p:cNvSpPr txBox="1"/>
          <p:nvPr/>
        </p:nvSpPr>
        <p:spPr>
          <a:xfrm>
            <a:off x="118275" y="1407850"/>
            <a:ext cx="371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2.16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active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/ broad interest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118275" y="1865650"/>
            <a:ext cx="371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.47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active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/ local+crime+politics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118275" y="2247250"/>
            <a:ext cx="371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10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.29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active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/ local news+politics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118275" y="2736350"/>
            <a:ext cx="371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18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.02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active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/ l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ocal news only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118275" y="3607050"/>
            <a:ext cx="371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.69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active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/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local+political+crime 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118275" y="3171700"/>
            <a:ext cx="371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.02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active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/ local, crime, politics, wirefires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329125" y="2736350"/>
            <a:ext cx="2416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r news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